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355" r:id="rId3"/>
    <p:sldId id="311" r:id="rId4"/>
    <p:sldId id="356" r:id="rId5"/>
    <p:sldId id="358" r:id="rId6"/>
    <p:sldId id="360" r:id="rId7"/>
    <p:sldId id="379" r:id="rId8"/>
    <p:sldId id="380" r:id="rId9"/>
    <p:sldId id="361" r:id="rId10"/>
    <p:sldId id="365" r:id="rId11"/>
    <p:sldId id="363" r:id="rId12"/>
    <p:sldId id="366" r:id="rId13"/>
    <p:sldId id="369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5A5D"/>
    <a:srgbClr val="000000"/>
    <a:srgbClr val="B9F9EA"/>
    <a:srgbClr val="A0E7FF"/>
    <a:srgbClr val="E2F0D9"/>
    <a:srgbClr val="C00000"/>
    <a:srgbClr val="FFFFFF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55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0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2023. 3. 20.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2023. 3. 20.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2023. 3. 20.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2023. 3. 20.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2023. 3. 20.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2023. 3. 20.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2023. 3. 20.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2023. 3. 20.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2023. 3. 20.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2023. 3. 20.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2023. 3. 20.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2023. 3. 20.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2023. 3. 20.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8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em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9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em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tiff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tiff"/><Relationship Id="rId7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tiff"/><Relationship Id="rId7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2884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Statistics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07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05054" y="2120740"/>
            <a:ext cx="1018195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07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Regression wisdom, re-expressing data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5101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Re-expressing Data: Tukey’s Ladder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23" b="16484"/>
          <a:stretch/>
        </p:blipFill>
        <p:spPr>
          <a:xfrm>
            <a:off x="4942147" y="800144"/>
            <a:ext cx="5622586" cy="538605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/>
          <a:srcRect l="52591" t="22541" r="6865" b="22176"/>
          <a:stretch/>
        </p:blipFill>
        <p:spPr>
          <a:xfrm>
            <a:off x="1457011" y="2013284"/>
            <a:ext cx="2924361" cy="3081232"/>
          </a:xfrm>
          <a:prstGeom prst="rect">
            <a:avLst/>
          </a:prstGeom>
        </p:spPr>
      </p:pic>
      <p:sp>
        <p:nvSpPr>
          <p:cNvPr id="14" name="텍스트 상자 13"/>
          <p:cNvSpPr txBox="1"/>
          <p:nvPr/>
        </p:nvSpPr>
        <p:spPr>
          <a:xfrm>
            <a:off x="3788412" y="2625615"/>
            <a:ext cx="781111" cy="338554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160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x, y: up</a:t>
            </a:r>
            <a:endParaRPr kumimoji="1" lang="ko-KR" altLang="en-US" sz="1600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7" name="텍스트 상자 16"/>
          <p:cNvSpPr txBox="1"/>
          <p:nvPr/>
        </p:nvSpPr>
        <p:spPr>
          <a:xfrm>
            <a:off x="1200278" y="4487240"/>
            <a:ext cx="1045223" cy="338554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1600">
                <a:solidFill>
                  <a:srgbClr val="0070C0"/>
                </a:solidFill>
                <a:latin typeface="Seravek Light" charset="0"/>
                <a:ea typeface="Seravek Light" charset="0"/>
                <a:cs typeface="Seravek Light" charset="0"/>
              </a:rPr>
              <a:t>x, y: down</a:t>
            </a:r>
            <a:endParaRPr kumimoji="1" lang="ko-KR" altLang="en-US" sz="1600" dirty="0">
              <a:solidFill>
                <a:srgbClr val="0070C0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200278" y="2502505"/>
            <a:ext cx="862352" cy="584775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0070C0"/>
                </a:solidFill>
                <a:latin typeface="Seravek Light" charset="0"/>
                <a:ea typeface="Seravek Light" charset="0"/>
                <a:cs typeface="Seravek Light" charset="0"/>
              </a:rPr>
              <a:t>x: down</a:t>
            </a:r>
          </a:p>
          <a:p>
            <a:r>
              <a:rPr kumimoji="1" lang="en-US" altLang="ko-KR" sz="1600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y: up</a:t>
            </a:r>
            <a:endParaRPr kumimoji="1" lang="ko-KR" altLang="en-US" sz="1600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9" name="텍스트 상자 18"/>
          <p:cNvSpPr txBox="1"/>
          <p:nvPr/>
        </p:nvSpPr>
        <p:spPr>
          <a:xfrm>
            <a:off x="3385622" y="4487240"/>
            <a:ext cx="853311" cy="584775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x: up</a:t>
            </a:r>
          </a:p>
          <a:p>
            <a:r>
              <a:rPr kumimoji="1" lang="en-US" altLang="ko-KR" sz="1600" dirty="0">
                <a:solidFill>
                  <a:srgbClr val="0070C0"/>
                </a:solidFill>
                <a:latin typeface="Seravek Light" charset="0"/>
                <a:ea typeface="Seravek Light" charset="0"/>
                <a:cs typeface="Seravek Light" charset="0"/>
              </a:rPr>
              <a:t>y: down</a:t>
            </a:r>
            <a:endParaRPr kumimoji="1" lang="ko-KR" altLang="en-US" sz="1600" dirty="0">
              <a:solidFill>
                <a:srgbClr val="0070C0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186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5101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Re-expressing Data: Tukey’s Ladder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23" b="16484"/>
          <a:stretch/>
        </p:blipFill>
        <p:spPr>
          <a:xfrm>
            <a:off x="4942147" y="800144"/>
            <a:ext cx="5622586" cy="53860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7"/>
          <a:srcRect t="5963" b="50527"/>
          <a:stretch/>
        </p:blipFill>
        <p:spPr>
          <a:xfrm>
            <a:off x="697612" y="1711816"/>
            <a:ext cx="3931109" cy="170515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E211209-D4BB-8D48-91A1-E1C8C131FEE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7251" b="-1"/>
          <a:stretch/>
        </p:blipFill>
        <p:spPr>
          <a:xfrm>
            <a:off x="697612" y="3617494"/>
            <a:ext cx="3931109" cy="167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99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0481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Re-expressing Data: Logarithms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3412" y="1743367"/>
            <a:ext cx="9840686" cy="2158760"/>
          </a:xfrm>
          <a:prstGeom prst="rect">
            <a:avLst/>
          </a:prstGeom>
        </p:spPr>
      </p:pic>
      <p:sp>
        <p:nvSpPr>
          <p:cNvPr id="20" name="텍스트 상자 19"/>
          <p:cNvSpPr txBox="1"/>
          <p:nvPr/>
        </p:nvSpPr>
        <p:spPr>
          <a:xfrm>
            <a:off x="1136286" y="989045"/>
            <a:ext cx="11055714" cy="541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When none of the data values is zero or negative: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Watch out for negative data values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Ø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one possible cure for zeros and small negative values is to add a constant.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Watch for data far from 1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Ø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may not be much affected by re-expression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Ø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consider subtracting a constant to bring them back near 1 (e.g., years, 2000 -&gt; 1)</a:t>
            </a:r>
          </a:p>
        </p:txBody>
      </p:sp>
    </p:spTree>
    <p:extLst>
      <p:ext uri="{BB962C8B-B14F-4D97-AF65-F5344CB8AC3E}">
        <p14:creationId xmlns:p14="http://schemas.microsoft.com/office/powerpoint/2010/main" val="122596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1136286" y="989045"/>
            <a:ext cx="7638630" cy="1865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solidFill>
                  <a:srgbClr val="002060"/>
                </a:solidFill>
                <a:latin typeface="Seravek Light" charset="0"/>
                <a:ea typeface="Seravek Light" charset="0"/>
                <a:cs typeface="Seravek Light" charset="0"/>
              </a:rPr>
              <a:t>Chapter 9 and 10: Regression wisdom, re-expressing data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Bends, subgroups, outliers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Cautious about extrapolation, causation, lurking variables, summary stats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Tukey’s ladder</a:t>
            </a:r>
          </a:p>
        </p:txBody>
      </p:sp>
    </p:spTree>
    <p:extLst>
      <p:ext uri="{BB962C8B-B14F-4D97-AF65-F5344CB8AC3E}">
        <p14:creationId xmlns:p14="http://schemas.microsoft.com/office/powerpoint/2010/main" val="489175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085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Review: 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텍스트 상자 14"/>
              <p:cNvSpPr txBox="1"/>
              <p:nvPr/>
            </p:nvSpPr>
            <p:spPr>
              <a:xfrm>
                <a:off x="1136286" y="989045"/>
                <a:ext cx="10111871" cy="5321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en-US" altLang="ko-KR" b="1" dirty="0">
                    <a:solidFill>
                      <a:srgbClr val="00206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Chapter 8: Linear Regression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residual = Observed value (𝑦) – Predicted value (𝑦 ̂)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Line of “best fit”: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charset="0"/>
                        <a:ea typeface="Seravek Light" charset="0"/>
                        <a:cs typeface="Seravek Light" charset="0"/>
                      </a:rPr>
                      <m:t>arg</m:t>
                    </m:r>
                    <m:r>
                      <a:rPr lang="en-US" altLang="ko-KR">
                        <a:latin typeface="Cambria Math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charset="0"/>
                        <a:ea typeface="Seravek Light" charset="0"/>
                        <a:cs typeface="Seravek Light" charset="0"/>
                      </a:rPr>
                      <m:t>min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)</m:t>
                            </m:r>
                          </m:e>
                        </m:nary>
                      </m:e>
                      <m:sup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naryPr>
                      <m:sub/>
                      <m:sup/>
                      <m:e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Least squares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line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D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sz="1000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Residuals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𝑒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𝑦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 − </m:t>
                    </m:r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e>
                    </m:acc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DATA = MODEL + RESIDUAL: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solidFill>
                          <a:srgbClr val="C00000"/>
                        </a:solidFill>
                        <a:latin typeface="Cambria Math" charset="0"/>
                      </a:rPr>
                      <m:t>𝑦</m:t>
                    </m:r>
                    <m:r>
                      <a:rPr kumimoji="1" lang="en-US" altLang="ko-KR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ko-KR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kumimoji="1" lang="en-US" altLang="ko-KR" i="1">
                        <a:latin typeface="Cambria Math" charset="0"/>
                      </a:rPr>
                      <m:t>+ 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ko-KR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ko-KR" i="1">
                        <a:latin typeface="Cambria Math" charset="0"/>
                      </a:rPr>
                      <m:t>𝑥</m:t>
                    </m:r>
                    <m:r>
                      <a:rPr kumimoji="1" lang="en-US" altLang="ko-KR" i="1">
                        <a:latin typeface="Cambria Math" charset="0"/>
                      </a:rPr>
                      <m:t>+</m:t>
                    </m:r>
                    <m:r>
                      <a:rPr kumimoji="1" lang="en-US" altLang="ko-KR" i="1">
                        <a:latin typeface="Cambria Math" charset="0"/>
                      </a:rPr>
                      <m:t>𝑒</m:t>
                    </m:r>
                  </m:oMath>
                </a14:m>
                <a:endParaRPr kumimoji="1" lang="en-US" altLang="ko-KR" dirty="0">
                  <a:latin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Residual plot should show no interesting pattern.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𝑅</m:t>
                        </m:r>
                      </m:e>
                      <m:sup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=1−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𝑆𝑢𝑚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𝑜𝑓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𝑠𝑞𝑢𝑎𝑟𝑒𝑑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𝑟𝑒𝑠𝑖𝑑𝑢𝑎𝑙𝑠</m:t>
                        </m:r>
                      </m:num>
                      <m:den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𝑆𝑢𝑚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𝑜𝑓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𝑠𝑞𝑢𝑎𝑟𝑒𝑑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𝑑𝑒𝑣𝑖𝑎𝑡𝑖𝑜𝑛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𝑓𝑟𝑜𝑚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𝑡h𝑒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𝑚𝑒𝑎𝑛</m:t>
                        </m:r>
                      </m:den>
                    </m:f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=1−</m:t>
                    </m:r>
                    <m:f>
                      <m:fPr>
                        <m:ctrlPr>
                          <a:rPr kumimoji="1" lang="mr-IN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kumimoji="1" lang="mr-IN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kumimoji="1" lang="mr-IN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i="1">
                                        <a:latin typeface="Cambria Math" charset="0"/>
                                      </a:rPr>
                                      <m:t>𝑦</m:t>
                                    </m:r>
                                    <m:r>
                                      <a:rPr kumimoji="1" lang="en-US" altLang="ko-KR" i="1">
                                        <a:latin typeface="Cambria Math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kumimoji="1" lang="en-US" altLang="ko-KR" i="1">
                                            <a:latin typeface="Cambria Math" panose="02040503050406030204" pitchFamily="18" charset="0"/>
                                            <a:ea typeface="Seravek Light" charset="0"/>
                                            <a:cs typeface="Seravek Light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ko-KR" i="1">
                                            <a:latin typeface="Cambria Math" charset="0"/>
                                            <a:ea typeface="Seravek Light" charset="0"/>
                                            <a:cs typeface="Seravek Light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kumimoji="1" lang="en-US" altLang="ko-KR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i="1">
                                        <a:latin typeface="Cambria Math" charset="0"/>
                                      </a:rPr>
                                      <m:t>𝑦</m:t>
                                    </m:r>
                                    <m:r>
                                      <a:rPr kumimoji="1" lang="en-US" altLang="ko-KR" i="1">
                                        <a:latin typeface="Cambria Math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kumimoji="1" lang="en-US" altLang="ko-KR" i="1">
                                            <a:latin typeface="Cambria Math" panose="02040503050406030204" pitchFamily="18" charset="0"/>
                                            <a:ea typeface="Seravek Light" charset="0"/>
                                            <a:cs typeface="Seravek Light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ko-KR" i="1">
                                            <a:latin typeface="Cambria Math" charset="0"/>
                                            <a:ea typeface="Seravek Light" charset="0"/>
                                            <a:cs typeface="Seravek Light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kumimoji="1" lang="en-US" altLang="ko-KR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  <m:r>
                      <a:rPr kumimoji="1" lang="en-US" altLang="ko-KR" b="0" i="0" smtClean="0">
                        <a:latin typeface="Cambria Math" charset="0"/>
                      </a:rPr>
                      <m:t>. 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In the linear model,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R</a:t>
                </a:r>
                <a:r>
                  <a:rPr lang="en-US" altLang="ko-KR" baseline="30000" dirty="0">
                    <a:latin typeface="Seravek Light" charset="0"/>
                    <a:ea typeface="Seravek Light" charset="0"/>
                    <a:cs typeface="Seravek Light" charset="0"/>
                  </a:rPr>
                  <a:t>2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is same with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r</a:t>
                </a:r>
                <a:r>
                  <a:rPr lang="en-US" altLang="ko-KR" baseline="30000" dirty="0">
                    <a:latin typeface="Seravek Light" charset="0"/>
                    <a:ea typeface="Seravek Light" charset="0"/>
                    <a:cs typeface="Seravek Light" charset="0"/>
                  </a:rPr>
                  <a:t>2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.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Predicting y with x and predicting x with y are different!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Regression to the mean: due to some randomness in the data!</a:t>
                </a:r>
              </a:p>
            </p:txBody>
          </p:sp>
        </mc:Choice>
        <mc:Fallback xmlns="">
          <p:sp>
            <p:nvSpPr>
              <p:cNvPr id="15" name="텍스트 상자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86" y="989045"/>
                <a:ext cx="10111871" cy="5321457"/>
              </a:xfrm>
              <a:prstGeom prst="rect">
                <a:avLst/>
              </a:prstGeom>
              <a:blipFill rotWithShape="0">
                <a:blip r:embed="rId6"/>
                <a:stretch>
                  <a:fillRect l="-4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/>
          <p:cNvGrpSpPr/>
          <p:nvPr/>
        </p:nvGrpSpPr>
        <p:grpSpPr>
          <a:xfrm>
            <a:off x="1423708" y="2359159"/>
            <a:ext cx="5630450" cy="791898"/>
            <a:chOff x="1133466" y="2360523"/>
            <a:chExt cx="5630450" cy="791898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33466" y="2560546"/>
              <a:ext cx="1561194" cy="515689"/>
            </a:xfrm>
            <a:prstGeom prst="rect">
              <a:avLst/>
            </a:prstGeom>
          </p:spPr>
        </p:pic>
        <p:grpSp>
          <p:nvGrpSpPr>
            <p:cNvPr id="13" name="그룹 12"/>
            <p:cNvGrpSpPr/>
            <p:nvPr/>
          </p:nvGrpSpPr>
          <p:grpSpPr>
            <a:xfrm>
              <a:off x="2666787" y="2360523"/>
              <a:ext cx="1616058" cy="791898"/>
              <a:chOff x="1136286" y="3268942"/>
              <a:chExt cx="1616058" cy="791898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07623" y="3268942"/>
                <a:ext cx="944721" cy="791898"/>
              </a:xfrm>
              <a:prstGeom prst="rect">
                <a:avLst/>
              </a:prstGeom>
            </p:spPr>
          </p:pic>
          <p:sp>
            <p:nvSpPr>
              <p:cNvPr id="16" name="직사각형 15"/>
              <p:cNvSpPr/>
              <p:nvPr/>
            </p:nvSpPr>
            <p:spPr>
              <a:xfrm>
                <a:off x="1136286" y="3501220"/>
                <a:ext cx="7777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Slope,</a:t>
                </a:r>
                <a:endParaRPr lang="ko-KR" altLang="en-US" dirty="0"/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4388209" y="2592801"/>
              <a:ext cx="2375707" cy="369332"/>
              <a:chOff x="1136286" y="5217860"/>
              <a:chExt cx="2375707" cy="369332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63" y="5244604"/>
                <a:ext cx="1277730" cy="315843"/>
              </a:xfrm>
              <a:prstGeom prst="rect">
                <a:avLst/>
              </a:prstGeom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1136286" y="5217860"/>
                <a:ext cx="11750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Intercept, 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574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1229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Regression wisdom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2" name="텍스트 상자 41"/>
          <p:cNvSpPr txBox="1"/>
          <p:nvPr/>
        </p:nvSpPr>
        <p:spPr>
          <a:xfrm>
            <a:off x="1136287" y="989045"/>
            <a:ext cx="9957812" cy="492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“Bends” is often not apparent in the scatterplot of raw data. Residual plots will help!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8487" y="1690955"/>
            <a:ext cx="4180715" cy="235721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315577" y="1690955"/>
            <a:ext cx="914400" cy="1185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6580" y="1690956"/>
            <a:ext cx="4018532" cy="2353194"/>
          </a:xfrm>
          <a:prstGeom prst="rect">
            <a:avLst/>
          </a:prstGeom>
        </p:spPr>
      </p:pic>
      <p:sp>
        <p:nvSpPr>
          <p:cNvPr id="10" name="자유형 9"/>
          <p:cNvSpPr/>
          <p:nvPr/>
        </p:nvSpPr>
        <p:spPr>
          <a:xfrm>
            <a:off x="6828183" y="1958009"/>
            <a:ext cx="2753139" cy="1026891"/>
          </a:xfrm>
          <a:custGeom>
            <a:avLst/>
            <a:gdLst>
              <a:gd name="connsiteX0" fmla="*/ 0 w 2753139"/>
              <a:gd name="connsiteY0" fmla="*/ 0 h 1026891"/>
              <a:gd name="connsiteX1" fmla="*/ 278295 w 2753139"/>
              <a:gd name="connsiteY1" fmla="*/ 785191 h 1026891"/>
              <a:gd name="connsiteX2" fmla="*/ 964095 w 2753139"/>
              <a:gd name="connsiteY2" fmla="*/ 1023730 h 1026891"/>
              <a:gd name="connsiteX3" fmla="*/ 1908313 w 2753139"/>
              <a:gd name="connsiteY3" fmla="*/ 655982 h 1026891"/>
              <a:gd name="connsiteX4" fmla="*/ 2753139 w 2753139"/>
              <a:gd name="connsiteY4" fmla="*/ 129208 h 1026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3139" h="1026891">
                <a:moveTo>
                  <a:pt x="0" y="0"/>
                </a:moveTo>
                <a:cubicBezTo>
                  <a:pt x="58806" y="307285"/>
                  <a:pt x="117613" y="614570"/>
                  <a:pt x="278295" y="785191"/>
                </a:cubicBezTo>
                <a:cubicBezTo>
                  <a:pt x="438977" y="955812"/>
                  <a:pt x="692425" y="1045265"/>
                  <a:pt x="964095" y="1023730"/>
                </a:cubicBezTo>
                <a:cubicBezTo>
                  <a:pt x="1235765" y="1002195"/>
                  <a:pt x="1610139" y="805069"/>
                  <a:pt x="1908313" y="655982"/>
                </a:cubicBezTo>
                <a:cubicBezTo>
                  <a:pt x="2206487" y="506895"/>
                  <a:pt x="2479813" y="318051"/>
                  <a:pt x="2753139" y="129208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011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1229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Regression wisdom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2" name="텍스트 상자 41"/>
          <p:cNvSpPr txBox="1"/>
          <p:nvPr/>
        </p:nvSpPr>
        <p:spPr>
          <a:xfrm>
            <a:off x="1136287" y="989045"/>
            <a:ext cx="9957812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“Bends” is often not apparent in the scatterplot of raw data. Residual plots will help!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Subgroups? Look at the histogram of the residuals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8656" y="2138349"/>
            <a:ext cx="4066770" cy="382253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5193" y="2138349"/>
            <a:ext cx="3995684" cy="2998247"/>
          </a:xfrm>
          <a:prstGeom prst="rect">
            <a:avLst/>
          </a:prstGeom>
        </p:spPr>
      </p:pic>
      <p:sp>
        <p:nvSpPr>
          <p:cNvPr id="13" name="자유형 12"/>
          <p:cNvSpPr/>
          <p:nvPr/>
        </p:nvSpPr>
        <p:spPr>
          <a:xfrm>
            <a:off x="4873451" y="3856403"/>
            <a:ext cx="602901" cy="293566"/>
          </a:xfrm>
          <a:custGeom>
            <a:avLst/>
            <a:gdLst>
              <a:gd name="connsiteX0" fmla="*/ 0 w 602901"/>
              <a:gd name="connsiteY0" fmla="*/ 253373 h 293566"/>
              <a:gd name="connsiteX1" fmla="*/ 211015 w 602901"/>
              <a:gd name="connsiteY1" fmla="*/ 12212 h 293566"/>
              <a:gd name="connsiteX2" fmla="*/ 472272 w 602901"/>
              <a:gd name="connsiteY2" fmla="*/ 62454 h 293566"/>
              <a:gd name="connsiteX3" fmla="*/ 602901 w 602901"/>
              <a:gd name="connsiteY3" fmla="*/ 293566 h 293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2901" h="293566">
                <a:moveTo>
                  <a:pt x="0" y="253373"/>
                </a:moveTo>
                <a:cubicBezTo>
                  <a:pt x="66151" y="148702"/>
                  <a:pt x="132303" y="44032"/>
                  <a:pt x="211015" y="12212"/>
                </a:cubicBezTo>
                <a:cubicBezTo>
                  <a:pt x="289727" y="-19608"/>
                  <a:pt x="406958" y="15562"/>
                  <a:pt x="472272" y="62454"/>
                </a:cubicBezTo>
                <a:cubicBezTo>
                  <a:pt x="537586" y="109346"/>
                  <a:pt x="602901" y="293566"/>
                  <a:pt x="602901" y="293566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2532185" y="3938954"/>
            <a:ext cx="743578" cy="190918"/>
          </a:xfrm>
          <a:custGeom>
            <a:avLst/>
            <a:gdLst>
              <a:gd name="connsiteX0" fmla="*/ 743578 w 743578"/>
              <a:gd name="connsiteY0" fmla="*/ 180870 h 190918"/>
              <a:gd name="connsiteX1" fmla="*/ 381837 w 743578"/>
              <a:gd name="connsiteY1" fmla="*/ 170822 h 190918"/>
              <a:gd name="connsiteX2" fmla="*/ 0 w 743578"/>
              <a:gd name="connsiteY2" fmla="*/ 0 h 19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3578" h="190918">
                <a:moveTo>
                  <a:pt x="743578" y="180870"/>
                </a:moveTo>
                <a:cubicBezTo>
                  <a:pt x="624672" y="190918"/>
                  <a:pt x="505767" y="200967"/>
                  <a:pt x="381837" y="170822"/>
                </a:cubicBezTo>
                <a:cubicBezTo>
                  <a:pt x="257907" y="140677"/>
                  <a:pt x="0" y="0"/>
                  <a:pt x="0" y="0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8048730" y="2210991"/>
            <a:ext cx="1738365" cy="52251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6703925" y="3888712"/>
            <a:ext cx="1738365" cy="52251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920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1229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Regression wisdom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2" name="텍스트 상자 41"/>
          <p:cNvSpPr txBox="1"/>
          <p:nvPr/>
        </p:nvSpPr>
        <p:spPr>
          <a:xfrm>
            <a:off x="1136287" y="989045"/>
            <a:ext cx="9957812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“Bends” is often not apparent in the scatterplot of raw data. Residual plots will help!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Subgroups? Look at the histogram of the residuals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If you already know there are different groups, get the regression lines separately.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9462" y="2654190"/>
            <a:ext cx="5363657" cy="323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67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1229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Regression wisdom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2" name="텍스트 상자 41"/>
          <p:cNvSpPr txBox="1"/>
          <p:nvPr/>
        </p:nvSpPr>
        <p:spPr>
          <a:xfrm>
            <a:off x="1136286" y="989045"/>
            <a:ext cx="11055714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“Bends” is often not apparent in the scatterplot of raw data. Residual plots will help!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Subgroups? Look at the histogram of the residuals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If you already know there are different groups, get the regression lines separately.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Extrapolation is not warranted (sampling bias, generalization error)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 causation!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Outlier!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87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1229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Regression wisdom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607" y="989045"/>
            <a:ext cx="4397770" cy="474700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9460" y="1184611"/>
            <a:ext cx="3407334" cy="282322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8566" y="4007831"/>
            <a:ext cx="4495880" cy="2772720"/>
          </a:xfrm>
          <a:prstGeom prst="rect">
            <a:avLst/>
          </a:prstGeom>
        </p:spPr>
      </p:pic>
      <p:sp>
        <p:nvSpPr>
          <p:cNvPr id="14" name="텍스트 상자 13"/>
          <p:cNvSpPr txBox="1"/>
          <p:nvPr/>
        </p:nvSpPr>
        <p:spPr>
          <a:xfrm>
            <a:off x="9038222" y="3929462"/>
            <a:ext cx="25694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Not so much change in line, </a:t>
            </a:r>
          </a:p>
          <a:p>
            <a:r>
              <a:rPr kumimoji="1"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but the outlier drops R</a:t>
            </a:r>
            <a:r>
              <a:rPr kumimoji="1" lang="en-US" altLang="ko-KR" sz="1600" i="1" baseline="30000" dirty="0">
                <a:latin typeface="Seravek Light" charset="0"/>
                <a:ea typeface="Seravek Light" charset="0"/>
                <a:cs typeface="Seravek Light" charset="0"/>
              </a:rPr>
              <a:t>2</a:t>
            </a:r>
            <a:r>
              <a:rPr kumimoji="1"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 a lot!</a:t>
            </a:r>
          </a:p>
          <a:p>
            <a:endParaRPr kumimoji="1" lang="en-US" altLang="ko-KR" sz="1600" i="1" dirty="0">
              <a:latin typeface="Seravek Light" charset="0"/>
              <a:ea typeface="Seravek Light" charset="0"/>
              <a:cs typeface="Seravek Light" charset="0"/>
            </a:endParaRPr>
          </a:p>
          <a:p>
            <a:r>
              <a:rPr kumimoji="1" lang="en-US" altLang="ko-KR" sz="1600" i="1" dirty="0">
                <a:solidFill>
                  <a:srgbClr val="0070C0"/>
                </a:solidFill>
                <a:latin typeface="Seravek Light" charset="0"/>
                <a:ea typeface="Seravek Light" charset="0"/>
                <a:cs typeface="Seravek Light" charset="0"/>
              </a:rPr>
              <a:t>R</a:t>
            </a:r>
            <a:r>
              <a:rPr kumimoji="1" lang="en-US" altLang="ko-KR" sz="1600" i="1" baseline="30000" dirty="0">
                <a:solidFill>
                  <a:srgbClr val="0070C0"/>
                </a:solidFill>
                <a:latin typeface="Seravek Light" charset="0"/>
                <a:ea typeface="Seravek Light" charset="0"/>
                <a:cs typeface="Seravek Light" charset="0"/>
              </a:rPr>
              <a:t>2</a:t>
            </a:r>
            <a:r>
              <a:rPr kumimoji="1" lang="en-US" altLang="ko-KR" sz="1600" i="1" dirty="0">
                <a:solidFill>
                  <a:srgbClr val="0070C0"/>
                </a:solidFill>
                <a:latin typeface="Seravek Light" charset="0"/>
                <a:ea typeface="Seravek Light" charset="0"/>
                <a:cs typeface="Seravek Light" charset="0"/>
              </a:rPr>
              <a:t> = .821</a:t>
            </a:r>
            <a:r>
              <a:rPr kumimoji="1"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 </a:t>
            </a:r>
            <a:r>
              <a:rPr kumimoji="1" lang="en-US" altLang="ko-KR" sz="1600" i="1" dirty="0">
                <a:latin typeface="Seravek Light" charset="0"/>
                <a:ea typeface="Seravek Light" charset="0"/>
                <a:cs typeface="Seravek Light" charset="0"/>
                <a:sym typeface="Wingdings"/>
              </a:rPr>
              <a:t>  </a:t>
            </a:r>
            <a:r>
              <a:rPr kumimoji="1" lang="en-US" altLang="ko-KR" sz="1600" i="1" dirty="0">
                <a:solidFill>
                  <a:schemeClr val="accent2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R</a:t>
            </a:r>
            <a:r>
              <a:rPr kumimoji="1" lang="en-US" altLang="ko-KR" sz="1600" i="1" baseline="30000" dirty="0">
                <a:solidFill>
                  <a:schemeClr val="accent2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2</a:t>
            </a:r>
            <a:r>
              <a:rPr kumimoji="1" lang="en-US" altLang="ko-KR" sz="1600" i="1" dirty="0">
                <a:solidFill>
                  <a:schemeClr val="accent2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 = .428</a:t>
            </a:r>
            <a:endParaRPr kumimoji="1" lang="ko-KR" altLang="en-US" sz="1600" i="1" dirty="0">
              <a:solidFill>
                <a:schemeClr val="accent2">
                  <a:lumMod val="75000"/>
                </a:schemeClr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85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1229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Regression wisdom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607" y="989045"/>
            <a:ext cx="4397770" cy="474700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8863" y="639933"/>
            <a:ext cx="3801423" cy="304479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8525" y="3713871"/>
            <a:ext cx="3871761" cy="3066680"/>
          </a:xfrm>
          <a:prstGeom prst="rect">
            <a:avLst/>
          </a:prstGeom>
        </p:spPr>
      </p:pic>
      <p:sp>
        <p:nvSpPr>
          <p:cNvPr id="17" name="텍스트 상자 16"/>
          <p:cNvSpPr txBox="1"/>
          <p:nvPr/>
        </p:nvSpPr>
        <p:spPr>
          <a:xfrm>
            <a:off x="9789950" y="1388737"/>
            <a:ext cx="1936492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i="1" dirty="0">
                <a:solidFill>
                  <a:schemeClr val="accent2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High leverage</a:t>
            </a:r>
          </a:p>
          <a:p>
            <a:endParaRPr kumimoji="1" lang="en-US" altLang="ko-KR" i="1" dirty="0">
              <a:solidFill>
                <a:schemeClr val="accent2">
                  <a:lumMod val="75000"/>
                </a:schemeClr>
              </a:solidFill>
              <a:latin typeface="Seravek Light" charset="0"/>
              <a:ea typeface="Seravek Light" charset="0"/>
              <a:cs typeface="Seravek Light" charset="0"/>
            </a:endParaRPr>
          </a:p>
          <a:p>
            <a:r>
              <a:rPr kumimoji="1"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changes line a lot</a:t>
            </a:r>
          </a:p>
          <a:p>
            <a:r>
              <a:rPr kumimoji="1"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and increases R</a:t>
            </a:r>
            <a:r>
              <a:rPr kumimoji="1" lang="en-US" altLang="ko-KR" sz="1600" i="1" baseline="30000" dirty="0">
                <a:latin typeface="Seravek Light" charset="0"/>
                <a:ea typeface="Seravek Light" charset="0"/>
                <a:cs typeface="Seravek Light" charset="0"/>
              </a:rPr>
              <a:t>2</a:t>
            </a:r>
            <a:r>
              <a:rPr kumimoji="1"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 a lot</a:t>
            </a:r>
            <a:endParaRPr kumimoji="1" lang="ko-KR" altLang="en-US" sz="1600" i="1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7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1229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Regression wisdom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2" name="텍스트 상자 41"/>
          <p:cNvSpPr txBox="1"/>
          <p:nvPr/>
        </p:nvSpPr>
        <p:spPr>
          <a:xfrm>
            <a:off x="1136286" y="989045"/>
            <a:ext cx="11055714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“Bends” is often not apparent in the scatterplot of raw data. Residual plots will help!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Subgroups? Look at the histogram of the residuals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If you already know there are different groups, get the regression lines separately.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Extrapolation is not warranted (sampling bias, generalization error)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 causation!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Outlier! 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Lurking variable (again)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Be cautious in working with summary statistics!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34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uiExpand="1" build="p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2082</TotalTime>
  <Words>725</Words>
  <Application>Microsoft Macintosh PowerPoint</Application>
  <PresentationFormat>와이드스크린</PresentationFormat>
  <Paragraphs>104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맑은 고딕</vt:lpstr>
      <vt:lpstr>Arial</vt:lpstr>
      <vt:lpstr>Cambria Math</vt:lpstr>
      <vt:lpstr>PT Sans Narrow</vt:lpstr>
      <vt:lpstr>Seravek</vt:lpstr>
      <vt:lpstr>Seravek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우충완</cp:lastModifiedBy>
  <cp:revision>394</cp:revision>
  <dcterms:created xsi:type="dcterms:W3CDTF">2017-08-24T21:55:02Z</dcterms:created>
  <dcterms:modified xsi:type="dcterms:W3CDTF">2023-03-20T10:36:28Z</dcterms:modified>
</cp:coreProperties>
</file>